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0" name="Shape 4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hape 4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4" name="Shape 4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2" name="Shape 5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0" name="Shape 5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1" name="Shape 5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2" name="Shape 5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8" name="Shape 5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2" name="Shape 5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Shape 3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6" name="Shape 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5" name="Shape 4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6" name="Shape 4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4" name="Shape 4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1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122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24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26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5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5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4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59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61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72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2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8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4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8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5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4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traight Connector 1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algn="ctr">
              <a:defRPr b="0" i="0" sz="33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/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7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8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4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5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6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g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balsamiq.com/" TargetMode="External"/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1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e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e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gif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gif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Behold Bootstrap!</a:t>
            </a:r>
          </a:p>
        </p:txBody>
      </p:sp>
      <p:sp>
        <p:nvSpPr>
          <p:cNvPr id="222" name="Text Placeholder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October 28, 2017</a:t>
            </a:r>
          </a:p>
        </p:txBody>
      </p:sp>
      <p:sp>
        <p:nvSpPr>
          <p:cNvPr id="223" name="Text Placeholder 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Pains of HW 1</a:t>
            </a:r>
          </a:p>
        </p:txBody>
      </p:sp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250" name="Rectangle 3"/>
          <p:cNvSpPr txBox="1"/>
          <p:nvPr/>
        </p:nvSpPr>
        <p:spPr>
          <a:xfrm>
            <a:off x="750204" y="5652847"/>
            <a:ext cx="7796025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Plain HTML + CSS makes layout building challenging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How You (Probably) Feel About CSS</a:t>
            </a:r>
          </a:p>
        </p:txBody>
      </p:sp>
      <p:pic>
        <p:nvPicPr>
          <p:cNvPr id="253" name="Picture 4" descr="Picture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But Then Came Bootstrap…</a:t>
            </a:r>
          </a:p>
        </p:txBody>
      </p:sp>
      <p:pic>
        <p:nvPicPr>
          <p:cNvPr id="25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853"/>
            <a:ext cx="9144000" cy="5611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 3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25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1287122"/>
            <a:ext cx="9144001" cy="22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Content Placeholder 2"/>
          <p:cNvSpPr txBox="1"/>
          <p:nvPr/>
        </p:nvSpPr>
        <p:spPr>
          <a:xfrm>
            <a:off x="-152401" y="794902"/>
            <a:ext cx="3627122" cy="607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103"/>
            <a:ext cx="9155742" cy="18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Content Placeholder 2"/>
          <p:cNvSpPr txBox="1"/>
          <p:nvPr/>
        </p:nvSpPr>
        <p:spPr>
          <a:xfrm>
            <a:off x="-609600" y="3868596"/>
            <a:ext cx="74676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" y="661111"/>
            <a:ext cx="9129487" cy="560218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266" name="TextBox 6"/>
          <p:cNvSpPr txBox="1"/>
          <p:nvPr/>
        </p:nvSpPr>
        <p:spPr>
          <a:xfrm>
            <a:off x="6400800" y="3364467"/>
            <a:ext cx="2168349" cy="350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class=“jumbotron”</a:t>
            </a:r>
          </a:p>
        </p:txBody>
      </p:sp>
      <p:sp>
        <p:nvSpPr>
          <p:cNvPr id="267" name="Rectangle 7"/>
          <p:cNvSpPr/>
          <p:nvPr/>
        </p:nvSpPr>
        <p:spPr>
          <a:xfrm>
            <a:off x="304800" y="1077772"/>
            <a:ext cx="8382001" cy="2667001"/>
          </a:xfrm>
          <a:prstGeom prst="rect">
            <a:avLst/>
          </a:prstGeom>
          <a:ln w="1016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Big Deal!!!</a:t>
            </a:r>
          </a:p>
        </p:txBody>
      </p:sp>
      <p:sp>
        <p:nvSpPr>
          <p:cNvPr id="270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  <a:endParaRPr sz="3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271" name="Picture 4" descr="Picture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 5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2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473"/>
            <a:ext cx="5467057" cy="5456685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Content Placeholder 2"/>
          <p:cNvSpPr txBox="1"/>
          <p:nvPr/>
        </p:nvSpPr>
        <p:spPr>
          <a:xfrm>
            <a:off x="5695655" y="1143000"/>
            <a:ext cx="3295945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27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798"/>
            <a:ext cx="8191500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ontent Placeholder 2"/>
          <p:cNvSpPr txBox="1"/>
          <p:nvPr/>
        </p:nvSpPr>
        <p:spPr>
          <a:xfrm>
            <a:off x="457200" y="990600"/>
            <a:ext cx="8077200" cy="304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82" name="TextBox 8"/>
          <p:cNvSpPr txBox="1"/>
          <p:nvPr/>
        </p:nvSpPr>
        <p:spPr>
          <a:xfrm>
            <a:off x="304800" y="847665"/>
            <a:ext cx="8686800" cy="241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Warmup 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As a repeat of last class, quickly create an HTML webpage.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add in a Bootstrap component of your choosing.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Copy the Bootstrap CSS link. Then copy the code from any Bootstrap element or CSS.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Phase Bootstrap</a:t>
            </a:r>
          </a:p>
        </p:txBody>
      </p:sp>
      <p:sp>
        <p:nvSpPr>
          <p:cNvPr id="285" name="Title 1"/>
          <p:cNvSpPr txBox="1"/>
          <p:nvPr/>
        </p:nvSpPr>
        <p:spPr>
          <a:xfrm>
            <a:off x="304800" y="1905000"/>
            <a:ext cx="8534400" cy="289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Last class, we focused on Bootstrap Components (like buttons and tables).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Today we’ll be focused on using Bootstrap to build layouts.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241"/>
            <a:ext cx="9137571" cy="6883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Sketching / Grid Layouts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Huge Breath…</a:t>
            </a:r>
          </a:p>
        </p:txBody>
      </p:sp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890457"/>
            <a:ext cx="6019800" cy="5425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"/>
          <p:cNvSpPr txBox="1"/>
          <p:nvPr/>
        </p:nvSpPr>
        <p:spPr>
          <a:xfrm>
            <a:off x="1419491" y="5886429"/>
            <a:ext cx="638126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Facebook surf at your own peril (and to the peril of the galaxy)</a:t>
            </a:r>
          </a:p>
        </p:txBody>
      </p:sp>
      <p:sp>
        <p:nvSpPr>
          <p:cNvPr id="293" name="Shape 70"/>
          <p:cNvSpPr txBox="1"/>
          <p:nvPr/>
        </p:nvSpPr>
        <p:spPr>
          <a:xfrm>
            <a:off x="185057" y="820958"/>
            <a:ext cx="8850088" cy="5119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Because in our opinion, these next two sections are some of the</a:t>
            </a:r>
          </a:p>
          <a:p>
            <a:pPr algn="ctr" defTabSz="685800">
              <a:spcBef>
                <a:spcPts val="1100"/>
              </a:spcBef>
              <a:defRPr b="1" sz="4800">
                <a:latin typeface="Arial"/>
                <a:ea typeface="Arial"/>
                <a:cs typeface="Arial"/>
                <a:sym typeface="Arial"/>
              </a:defRPr>
            </a:pPr>
            <a:r>
              <a:t>MOST IMPORTANT ONES</a:t>
            </a:r>
            <a:endParaRPr sz="2400"/>
          </a:p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in the </a:t>
            </a:r>
            <a:r>
              <a:rPr b="1" u="sng"/>
              <a:t>ENTIRE</a:t>
            </a:r>
            <a:r>
              <a:t> program.</a:t>
            </a:r>
            <a:endParaRPr b="1" sz="4800"/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pic>
        <p:nvPicPr>
          <p:cNvPr id="29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325" y="3076305"/>
            <a:ext cx="5543551" cy="2571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sp>
        <p:nvSpPr>
          <p:cNvPr id="298" name="Content Placeholder 2"/>
          <p:cNvSpPr txBox="1"/>
          <p:nvPr/>
        </p:nvSpPr>
        <p:spPr>
          <a:xfrm>
            <a:off x="443344" y="2971800"/>
            <a:ext cx="8229601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Relax. That doesn’t mean its hard.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Importance of Sketches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513" y="1905000"/>
            <a:ext cx="3897813" cy="3276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ontent Placeholder 2"/>
          <p:cNvSpPr txBox="1"/>
          <p:nvPr/>
        </p:nvSpPr>
        <p:spPr>
          <a:xfrm>
            <a:off x="457200" y="1295400"/>
            <a:ext cx="4495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885" indent="-228885" defTabSz="610361">
              <a:spcBef>
                <a:spcPts val="400"/>
              </a:spcBef>
              <a:buSzPct val="100000"/>
              <a:buFont typeface="Arial"/>
              <a:buChar char="•"/>
              <a:defRPr sz="1958">
                <a:latin typeface="Arial"/>
                <a:ea typeface="Arial"/>
                <a:cs typeface="Arial"/>
                <a:sym typeface="Arial"/>
              </a:defRPr>
            </a:pPr>
            <a:r>
              <a:t>Because every aspect of a site’s “look” is defined by HTML/CSS – it is crucial to have a detailed sketch going in.</a:t>
            </a:r>
          </a:p>
          <a:p>
            <a:pPr marL="228885" indent="-228885" defTabSz="610361">
              <a:spcBef>
                <a:spcPts val="400"/>
              </a:spcBef>
              <a:buSzPct val="100000"/>
              <a:buFont typeface="Arial"/>
              <a:buChar char="•"/>
              <a:defRPr sz="1958">
                <a:latin typeface="Arial"/>
                <a:ea typeface="Arial"/>
                <a:cs typeface="Arial"/>
                <a:sym typeface="Arial"/>
              </a:defRPr>
            </a:pPr>
          </a:p>
          <a:p>
            <a:pPr marL="228885" indent="-228885" defTabSz="610361">
              <a:spcBef>
                <a:spcPts val="400"/>
              </a:spcBef>
              <a:buSzPct val="100000"/>
              <a:buFont typeface="Arial"/>
              <a:buChar char="•"/>
              <a:defRPr sz="1958">
                <a:latin typeface="Arial"/>
                <a:ea typeface="Arial"/>
                <a:cs typeface="Arial"/>
                <a:sym typeface="Arial"/>
              </a:defRPr>
            </a:pPr>
            <a:r>
              <a:t>Pay particular attention to the location of navigation bars, titles, headers, content, images, footers etc. </a:t>
            </a:r>
          </a:p>
          <a:p>
            <a:pPr marL="228885" indent="-228885" defTabSz="610361">
              <a:spcBef>
                <a:spcPts val="400"/>
              </a:spcBef>
              <a:buSzPct val="100000"/>
              <a:buFont typeface="Arial"/>
              <a:buChar char="•"/>
              <a:defRPr sz="1958">
                <a:latin typeface="Arial"/>
                <a:ea typeface="Arial"/>
                <a:cs typeface="Arial"/>
                <a:sym typeface="Arial"/>
              </a:defRPr>
            </a:pPr>
          </a:p>
          <a:p>
            <a:pPr marL="228885" indent="-228885" defTabSz="610361">
              <a:spcBef>
                <a:spcPts val="400"/>
              </a:spcBef>
              <a:buSzPct val="100000"/>
              <a:buFont typeface="Arial"/>
              <a:buChar char="•"/>
              <a:defRPr sz="1958">
                <a:latin typeface="Arial"/>
                <a:ea typeface="Arial"/>
                <a:cs typeface="Arial"/>
                <a:sym typeface="Arial"/>
              </a:defRPr>
            </a:pPr>
            <a:r>
              <a:t>When imagining alignments, in particular, be mindful of the </a:t>
            </a:r>
            <a:r>
              <a:rPr b="1" i="1" u="sng"/>
              <a:t>grid</a:t>
            </a:r>
            <a:r>
              <a:rPr i="1"/>
              <a:t> </a:t>
            </a:r>
          </a:p>
          <a:p>
            <a:pPr defTabSz="610361">
              <a:spcBef>
                <a:spcPts val="400"/>
              </a:spcBef>
              <a:defRPr sz="1958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Designing with a Grid in Mind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990600"/>
            <a:ext cx="6827519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Content Placeholder 2"/>
          <p:cNvSpPr txBox="1"/>
          <p:nvPr/>
        </p:nvSpPr>
        <p:spPr>
          <a:xfrm>
            <a:off x="457200" y="5867400"/>
            <a:ext cx="82296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Grids serve to align elements aesthetically.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Facebook’s Grid</a:t>
            </a:r>
          </a:p>
        </p:txBody>
      </p:sp>
      <p:pic>
        <p:nvPicPr>
          <p:cNvPr id="3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756414"/>
            <a:ext cx="6110121" cy="5612159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Content Placeholder 2"/>
          <p:cNvSpPr txBox="1"/>
          <p:nvPr/>
        </p:nvSpPr>
        <p:spPr>
          <a:xfrm>
            <a:off x="6491120" y="1295400"/>
            <a:ext cx="250048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Facebook is a perfect example of a website where the “grid-layout” is obvious. 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Grids make it easy to have content (text, images, and regions) align aesthetically.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More Complex Grid…</a:t>
            </a:r>
          </a:p>
        </p:txBody>
      </p:sp>
      <p:pic>
        <p:nvPicPr>
          <p:cNvPr id="31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rcRect l="10693" t="0" r="10674" b="0"/>
          <a:stretch>
            <a:fillRect/>
          </a:stretch>
        </p:blipFill>
        <p:spPr>
          <a:xfrm>
            <a:off x="779765" y="914400"/>
            <a:ext cx="7578530" cy="5304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More Complex Grid…</a:t>
            </a:r>
          </a:p>
        </p:txBody>
      </p:sp>
      <p:pic>
        <p:nvPicPr>
          <p:cNvPr id="3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0542" t="0" r="10522" b="0"/>
          <a:stretch>
            <a:fillRect/>
          </a:stretch>
        </p:blipFill>
        <p:spPr>
          <a:xfrm>
            <a:off x="305254" y="990600"/>
            <a:ext cx="8610146" cy="52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Tools for Sketch / Grid Creation</a:t>
            </a:r>
          </a:p>
        </p:txBody>
      </p:sp>
      <p:sp>
        <p:nvSpPr>
          <p:cNvPr id="319" name="Content Placeholder 2"/>
          <p:cNvSpPr txBox="1"/>
          <p:nvPr/>
        </p:nvSpPr>
        <p:spPr>
          <a:xfrm>
            <a:off x="457200" y="12954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Wireframing Tools:</a:t>
            </a:r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Balsamiq***: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https://balsamiq.com/</a:t>
            </a:r>
            <a:r>
              <a:t>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Framebox: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http://framebox.org/</a:t>
            </a:r>
            <a:r>
              <a:t>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Pen and Paper: Your notebook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Grids for Photoshop / Illustrator:</a:t>
            </a:r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960 GS: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http://960.gs/</a:t>
            </a:r>
            <a:endParaRPr sz="2800"/>
          </a:p>
          <a:p>
            <a:pPr marL="257175" indent="-257175" defTabSz="685800">
              <a:lnSpc>
                <a:spcPct val="80000"/>
              </a:lnSpc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GuideGuide: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http://framebox.org/</a:t>
            </a:r>
            <a:r>
              <a:t>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Designing with Grids Guides: 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960 Grid System Made Easy: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http://bit.ly/1sjYaFC</a:t>
            </a:r>
            <a:r>
              <a:t> 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Design by Grid: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http://www.designbygrid.com/</a:t>
            </a:r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Designing with Grid-Based Approach: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http://bit.ly/1CM4Hzo</a:t>
            </a:r>
            <a:r>
              <a:t> </a:t>
            </a:r>
          </a:p>
        </p:txBody>
      </p:sp>
      <p:pic>
        <p:nvPicPr>
          <p:cNvPr id="320" name="Picture 3" descr="Picture 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20656" y="1219200"/>
            <a:ext cx="2666145" cy="320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2623" y="0"/>
            <a:ext cx="9669244" cy="6897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Rows and Columns</a:t>
            </a:r>
          </a:p>
        </p:txBody>
      </p:sp>
      <p:sp>
        <p:nvSpPr>
          <p:cNvPr id="323" name="Title 1"/>
          <p:cNvSpPr txBox="1"/>
          <p:nvPr/>
        </p:nvSpPr>
        <p:spPr>
          <a:xfrm>
            <a:off x="365846" y="3851911"/>
            <a:ext cx="6457951" cy="66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685800">
              <a:defRPr b="1" i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790" y="820038"/>
            <a:ext cx="5742889" cy="5477653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Rectangle 6"/>
          <p:cNvSpPr txBox="1"/>
          <p:nvPr/>
        </p:nvSpPr>
        <p:spPr>
          <a:xfrm>
            <a:off x="304800" y="98052"/>
            <a:ext cx="8839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Web Design Fundamentally = Wireframes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2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3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Rectangle 1"/>
          <p:cNvSpPr/>
          <p:nvPr/>
        </p:nvSpPr>
        <p:spPr>
          <a:xfrm>
            <a:off x="1219200" y="730053"/>
            <a:ext cx="7190072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6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7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8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9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0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1" name="TextBox 3"/>
          <p:cNvSpPr txBox="1"/>
          <p:nvPr/>
        </p:nvSpPr>
        <p:spPr>
          <a:xfrm>
            <a:off x="685800" y="891560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2" name="TextBox 11"/>
          <p:cNvSpPr txBox="1"/>
          <p:nvPr/>
        </p:nvSpPr>
        <p:spPr>
          <a:xfrm>
            <a:off x="685800" y="1811795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3" name="TextBox 13"/>
          <p:cNvSpPr txBox="1"/>
          <p:nvPr/>
        </p:nvSpPr>
        <p:spPr>
          <a:xfrm>
            <a:off x="685800" y="290143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4" name="TextBox 14"/>
          <p:cNvSpPr txBox="1"/>
          <p:nvPr/>
        </p:nvSpPr>
        <p:spPr>
          <a:xfrm>
            <a:off x="685800" y="396567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5" name="TextBox 15"/>
          <p:cNvSpPr txBox="1"/>
          <p:nvPr/>
        </p:nvSpPr>
        <p:spPr>
          <a:xfrm>
            <a:off x="685800" y="5136634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6" name="TextBox 10"/>
          <p:cNvSpPr txBox="1"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347" name="TextBox 17"/>
          <p:cNvSpPr txBox="1"/>
          <p:nvPr/>
        </p:nvSpPr>
        <p:spPr>
          <a:xfrm>
            <a:off x="698500" y="612292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48" name="TextBox 18"/>
          <p:cNvSpPr txBox="1"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6</a:t>
            </a:r>
            <a:r>
              <a:rPr sz="1800"/>
              <a:t> 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5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Rectangle 1"/>
          <p:cNvSpPr/>
          <p:nvPr/>
        </p:nvSpPr>
        <p:spPr>
          <a:xfrm>
            <a:off x="1219200" y="730053"/>
            <a:ext cx="7190072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Rectangle 17"/>
          <p:cNvSpPr/>
          <p:nvPr/>
        </p:nvSpPr>
        <p:spPr>
          <a:xfrm>
            <a:off x="1981199" y="742753"/>
            <a:ext cx="5867401" cy="71774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1" name="Rectangle 18"/>
          <p:cNvSpPr/>
          <p:nvPr/>
        </p:nvSpPr>
        <p:spPr>
          <a:xfrm>
            <a:off x="1981199" y="1527592"/>
            <a:ext cx="5867401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2" name="Rectangle 22"/>
          <p:cNvSpPr/>
          <p:nvPr/>
        </p:nvSpPr>
        <p:spPr>
          <a:xfrm>
            <a:off x="1981200" y="2632492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3" name="Rectangle 23"/>
          <p:cNvSpPr/>
          <p:nvPr/>
        </p:nvSpPr>
        <p:spPr>
          <a:xfrm>
            <a:off x="2717800" y="2632492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4" name="Rectangle 24"/>
          <p:cNvSpPr/>
          <p:nvPr/>
        </p:nvSpPr>
        <p:spPr>
          <a:xfrm>
            <a:off x="3454401" y="2622868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5" name="Rectangle 25"/>
          <p:cNvSpPr/>
          <p:nvPr/>
        </p:nvSpPr>
        <p:spPr>
          <a:xfrm>
            <a:off x="4254501" y="2660907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6" name="Rectangle 26"/>
          <p:cNvSpPr/>
          <p:nvPr/>
        </p:nvSpPr>
        <p:spPr>
          <a:xfrm>
            <a:off x="4991101" y="2660907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7" name="Rectangle 27"/>
          <p:cNvSpPr/>
          <p:nvPr/>
        </p:nvSpPr>
        <p:spPr>
          <a:xfrm>
            <a:off x="5727701" y="2651283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8" name="Rectangle 28"/>
          <p:cNvSpPr/>
          <p:nvPr/>
        </p:nvSpPr>
        <p:spPr>
          <a:xfrm>
            <a:off x="6502396" y="2622806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9" name="Rectangle 29"/>
          <p:cNvSpPr/>
          <p:nvPr/>
        </p:nvSpPr>
        <p:spPr>
          <a:xfrm>
            <a:off x="7238997" y="2613182"/>
            <a:ext cx="6096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0" name="TextBox 30"/>
          <p:cNvSpPr txBox="1"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371" name="Rectangle 31"/>
          <p:cNvSpPr/>
          <p:nvPr/>
        </p:nvSpPr>
        <p:spPr>
          <a:xfrm>
            <a:off x="1981200" y="3762793"/>
            <a:ext cx="13462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2" name="Rectangle 32"/>
          <p:cNvSpPr/>
          <p:nvPr/>
        </p:nvSpPr>
        <p:spPr>
          <a:xfrm>
            <a:off x="3467101" y="3762793"/>
            <a:ext cx="13462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3" name="Rectangle 33"/>
          <p:cNvSpPr/>
          <p:nvPr/>
        </p:nvSpPr>
        <p:spPr>
          <a:xfrm>
            <a:off x="4927601" y="3750093"/>
            <a:ext cx="134620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4" name="Rectangle 34"/>
          <p:cNvSpPr/>
          <p:nvPr/>
        </p:nvSpPr>
        <p:spPr>
          <a:xfrm>
            <a:off x="1981200" y="4838700"/>
            <a:ext cx="2832103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5" name="Rectangle 35"/>
          <p:cNvSpPr/>
          <p:nvPr/>
        </p:nvSpPr>
        <p:spPr>
          <a:xfrm>
            <a:off x="6413501" y="3762793"/>
            <a:ext cx="1346203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Rectangle 36"/>
          <p:cNvSpPr/>
          <p:nvPr/>
        </p:nvSpPr>
        <p:spPr>
          <a:xfrm>
            <a:off x="4978398" y="4829592"/>
            <a:ext cx="2781305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7" name="TextBox 37"/>
          <p:cNvSpPr txBox="1"/>
          <p:nvPr/>
        </p:nvSpPr>
        <p:spPr>
          <a:xfrm>
            <a:off x="685800" y="891560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78" name="TextBox 38"/>
          <p:cNvSpPr txBox="1"/>
          <p:nvPr/>
        </p:nvSpPr>
        <p:spPr>
          <a:xfrm>
            <a:off x="685800" y="1811795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79" name="TextBox 39"/>
          <p:cNvSpPr txBox="1"/>
          <p:nvPr/>
        </p:nvSpPr>
        <p:spPr>
          <a:xfrm>
            <a:off x="685800" y="290143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8</a:t>
            </a:r>
          </a:p>
        </p:txBody>
      </p:sp>
      <p:sp>
        <p:nvSpPr>
          <p:cNvPr id="380" name="TextBox 40"/>
          <p:cNvSpPr txBox="1"/>
          <p:nvPr/>
        </p:nvSpPr>
        <p:spPr>
          <a:xfrm>
            <a:off x="685800" y="3965673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4</a:t>
            </a:r>
          </a:p>
        </p:txBody>
      </p:sp>
      <p:sp>
        <p:nvSpPr>
          <p:cNvPr id="381" name="TextBox 41"/>
          <p:cNvSpPr txBox="1"/>
          <p:nvPr/>
        </p:nvSpPr>
        <p:spPr>
          <a:xfrm>
            <a:off x="685800" y="5136634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382" name="Rectangle 42"/>
          <p:cNvSpPr/>
          <p:nvPr/>
        </p:nvSpPr>
        <p:spPr>
          <a:xfrm>
            <a:off x="1219200" y="5943600"/>
            <a:ext cx="7202772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3" name="TextBox 43"/>
          <p:cNvSpPr txBox="1"/>
          <p:nvPr/>
        </p:nvSpPr>
        <p:spPr>
          <a:xfrm>
            <a:off x="695370" y="612292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84" name="TextBox 44"/>
          <p:cNvSpPr txBox="1"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8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TextBox 3"/>
          <p:cNvSpPr txBox="1"/>
          <p:nvPr/>
        </p:nvSpPr>
        <p:spPr>
          <a:xfrm rot="18900000">
            <a:off x="-29984" y="460492"/>
            <a:ext cx="97255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395" name="Content Placeholder 2"/>
          <p:cNvSpPr txBox="1"/>
          <p:nvPr/>
        </p:nvSpPr>
        <p:spPr>
          <a:xfrm>
            <a:off x="443344" y="2971800"/>
            <a:ext cx="8229601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Now, let’s make it more challenging…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39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0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Rectangle 3"/>
          <p:cNvSpPr/>
          <p:nvPr/>
        </p:nvSpPr>
        <p:spPr>
          <a:xfrm>
            <a:off x="976964" y="679253"/>
            <a:ext cx="7190072" cy="9971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7" name="TextBox 6"/>
          <p:cNvSpPr txBox="1"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408" name="TextBox 7"/>
          <p:cNvSpPr txBox="1"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09" name="TextBox 8"/>
          <p:cNvSpPr txBox="1"/>
          <p:nvPr/>
        </p:nvSpPr>
        <p:spPr>
          <a:xfrm>
            <a:off x="606485" y="2308131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10" name="TextBox 9"/>
          <p:cNvSpPr txBox="1"/>
          <p:nvPr/>
        </p:nvSpPr>
        <p:spPr>
          <a:xfrm>
            <a:off x="606485" y="4667250"/>
            <a:ext cx="238087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2" name="TextBox 11"/>
          <p:cNvSpPr txBox="1"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  <p:sp>
        <p:nvSpPr>
          <p:cNvPr id="413" name="TextBox 13"/>
          <p:cNvSpPr txBox="1"/>
          <p:nvPr/>
        </p:nvSpPr>
        <p:spPr>
          <a:xfrm>
            <a:off x="606485" y="6216134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Rectangle 3"/>
          <p:cNvSpPr/>
          <p:nvPr/>
        </p:nvSpPr>
        <p:spPr>
          <a:xfrm>
            <a:off x="976964" y="679253"/>
            <a:ext cx="7190072" cy="9971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0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1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2" name="TextBox 6"/>
          <p:cNvSpPr txBox="1"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423" name="TextBox 7"/>
          <p:cNvSpPr txBox="1"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24" name="TextBox 8"/>
          <p:cNvSpPr txBox="1"/>
          <p:nvPr/>
        </p:nvSpPr>
        <p:spPr>
          <a:xfrm>
            <a:off x="606485" y="2308131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425" name="TextBox 9"/>
          <p:cNvSpPr txBox="1"/>
          <p:nvPr/>
        </p:nvSpPr>
        <p:spPr>
          <a:xfrm>
            <a:off x="606485" y="4667250"/>
            <a:ext cx="238087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426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7" name="Rectangle 13"/>
          <p:cNvSpPr/>
          <p:nvPr/>
        </p:nvSpPr>
        <p:spPr>
          <a:xfrm>
            <a:off x="1228782" y="746542"/>
            <a:ext cx="6696017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8" name="Rectangle 14"/>
          <p:cNvSpPr/>
          <p:nvPr/>
        </p:nvSpPr>
        <p:spPr>
          <a:xfrm>
            <a:off x="1249390" y="1766174"/>
            <a:ext cx="2027210" cy="181522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9" name="Rectangle 15"/>
          <p:cNvSpPr/>
          <p:nvPr/>
        </p:nvSpPr>
        <p:spPr>
          <a:xfrm>
            <a:off x="3382045" y="1761688"/>
            <a:ext cx="4542755" cy="181522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0" name="Rectangle 16"/>
          <p:cNvSpPr/>
          <p:nvPr/>
        </p:nvSpPr>
        <p:spPr>
          <a:xfrm>
            <a:off x="1249390" y="3791394"/>
            <a:ext cx="2027210" cy="181522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1" name="Rectangle 17"/>
          <p:cNvSpPr/>
          <p:nvPr/>
        </p:nvSpPr>
        <p:spPr>
          <a:xfrm>
            <a:off x="3382045" y="3786907"/>
            <a:ext cx="4542755" cy="181522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2" name="Rectangle 18"/>
          <p:cNvSpPr/>
          <p:nvPr/>
        </p:nvSpPr>
        <p:spPr>
          <a:xfrm>
            <a:off x="1143000" y="5902013"/>
            <a:ext cx="6696017" cy="9489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3" name="TextBox 19"/>
          <p:cNvSpPr txBox="1"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  <p:sp>
        <p:nvSpPr>
          <p:cNvPr id="434" name="TextBox 20"/>
          <p:cNvSpPr txBox="1"/>
          <p:nvPr/>
        </p:nvSpPr>
        <p:spPr>
          <a:xfrm>
            <a:off x="617311" y="6122928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4167" r="0" b="10000"/>
          <a:stretch>
            <a:fillRect/>
          </a:stretch>
        </p:blipFill>
        <p:spPr>
          <a:xfrm>
            <a:off x="0" y="-76200"/>
            <a:ext cx="9185004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439" name="Content Placeholder 2"/>
          <p:cNvSpPr txBox="1"/>
          <p:nvPr/>
        </p:nvSpPr>
        <p:spPr>
          <a:xfrm>
            <a:off x="443344" y="2971800"/>
            <a:ext cx="8229601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Now for another…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4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47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9" name="Rectangle 4"/>
          <p:cNvSpPr/>
          <p:nvPr/>
        </p:nvSpPr>
        <p:spPr>
          <a:xfrm>
            <a:off x="976964" y="1788287"/>
            <a:ext cx="7190072" cy="260044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0" name="Rectangle 6"/>
          <p:cNvSpPr/>
          <p:nvPr/>
        </p:nvSpPr>
        <p:spPr>
          <a:xfrm>
            <a:off x="976964" y="4489048"/>
            <a:ext cx="7190072" cy="130215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1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2" name="TextBox 8"/>
          <p:cNvSpPr txBox="1"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453" name="TextBox 9"/>
          <p:cNvSpPr txBox="1"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54" name="TextBox 10"/>
          <p:cNvSpPr txBox="1"/>
          <p:nvPr/>
        </p:nvSpPr>
        <p:spPr>
          <a:xfrm>
            <a:off x="271258" y="3088017"/>
            <a:ext cx="5344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455" name="TextBox 13"/>
          <p:cNvSpPr txBox="1"/>
          <p:nvPr/>
        </p:nvSpPr>
        <p:spPr>
          <a:xfrm>
            <a:off x="599803" y="4955457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56" name="TextBox 14"/>
          <p:cNvSpPr txBox="1"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57" name="TextBox 15"/>
          <p:cNvSpPr txBox="1"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6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4" name="Rectangle 4"/>
          <p:cNvSpPr/>
          <p:nvPr/>
        </p:nvSpPr>
        <p:spPr>
          <a:xfrm>
            <a:off x="976964" y="1788287"/>
            <a:ext cx="7190072" cy="2700761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5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6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7" name="TextBox 8"/>
          <p:cNvSpPr txBox="1"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468" name="TextBox 9"/>
          <p:cNvSpPr txBox="1"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69" name="TextBox 10"/>
          <p:cNvSpPr txBox="1"/>
          <p:nvPr/>
        </p:nvSpPr>
        <p:spPr>
          <a:xfrm>
            <a:off x="606485" y="3007581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3</a:t>
            </a:r>
          </a:p>
        </p:txBody>
      </p:sp>
      <p:sp>
        <p:nvSpPr>
          <p:cNvPr id="470" name="TextBox 13"/>
          <p:cNvSpPr txBox="1"/>
          <p:nvPr/>
        </p:nvSpPr>
        <p:spPr>
          <a:xfrm>
            <a:off x="599803" y="4955457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71" name="TextBox 14"/>
          <p:cNvSpPr txBox="1"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72" name="Rectangle 17"/>
          <p:cNvSpPr/>
          <p:nvPr/>
        </p:nvSpPr>
        <p:spPr>
          <a:xfrm>
            <a:off x="1676400" y="1788287"/>
            <a:ext cx="1790200" cy="260044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3" name="Rectangle 18"/>
          <p:cNvSpPr/>
          <p:nvPr/>
        </p:nvSpPr>
        <p:spPr>
          <a:xfrm>
            <a:off x="3696201" y="1801864"/>
            <a:ext cx="1790200" cy="2586871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4" name="Rectangle 19"/>
          <p:cNvSpPr/>
          <p:nvPr/>
        </p:nvSpPr>
        <p:spPr>
          <a:xfrm>
            <a:off x="5716001" y="1769851"/>
            <a:ext cx="1790200" cy="2618884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5" name="Rectangle 20"/>
          <p:cNvSpPr/>
          <p:nvPr/>
        </p:nvSpPr>
        <p:spPr>
          <a:xfrm>
            <a:off x="1676400" y="672290"/>
            <a:ext cx="5829802" cy="104655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6" name="TextBox 21"/>
          <p:cNvSpPr txBox="1"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  <p:sp>
        <p:nvSpPr>
          <p:cNvPr id="477" name="Rectangle 22"/>
          <p:cNvSpPr/>
          <p:nvPr/>
        </p:nvSpPr>
        <p:spPr>
          <a:xfrm>
            <a:off x="1676400" y="4658324"/>
            <a:ext cx="5829802" cy="104655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8" name="Rectangle 23"/>
          <p:cNvSpPr/>
          <p:nvPr/>
        </p:nvSpPr>
        <p:spPr>
          <a:xfrm>
            <a:off x="1676400" y="5922819"/>
            <a:ext cx="5829802" cy="846442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83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TextBox 3"/>
          <p:cNvSpPr txBox="1"/>
          <p:nvPr/>
        </p:nvSpPr>
        <p:spPr>
          <a:xfrm rot="18900000">
            <a:off x="-29984" y="460492"/>
            <a:ext cx="97255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489" name="Content Placeholder 2"/>
          <p:cNvSpPr txBox="1"/>
          <p:nvPr/>
        </p:nvSpPr>
        <p:spPr>
          <a:xfrm>
            <a:off x="443344" y="2971800"/>
            <a:ext cx="8229601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final one is tricky…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49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Level Up!</a:t>
            </a:r>
          </a:p>
        </p:txBody>
      </p:sp>
      <p:sp>
        <p:nvSpPr>
          <p:cNvPr id="497" name="Content Placeholder 2"/>
          <p:cNvSpPr txBox="1"/>
          <p:nvPr/>
        </p:nvSpPr>
        <p:spPr>
          <a:xfrm>
            <a:off x="443344" y="2353566"/>
            <a:ext cx="8229601" cy="1650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 u="sng">
                <a:latin typeface="Arial"/>
                <a:ea typeface="Arial"/>
                <a:cs typeface="Arial"/>
                <a:sym typeface="Arial"/>
              </a:defRPr>
            </a:pPr>
            <a:r>
              <a:t>Didn’t quite work right?</a:t>
            </a:r>
            <a:endParaRPr sz="2400"/>
          </a:p>
          <a:p>
            <a:pPr algn="ctr" defTabSz="685800">
              <a:spcBef>
                <a:spcPts val="500"/>
              </a:spcBef>
              <a:defRPr b="1"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For this one we need </a:t>
            </a:r>
            <a:r>
              <a:rPr u="sng"/>
              <a:t>sub-rows</a:t>
            </a:r>
            <a:r>
              <a:t> and </a:t>
            </a:r>
            <a:r>
              <a:rPr u="sng"/>
              <a:t>sub-columns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00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Rectangle 3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2" name="Rectangle 4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3" name="Rectangle 5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4" name="Rectangle 8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5" name="TextBox 9"/>
          <p:cNvSpPr txBox="1"/>
          <p:nvPr/>
        </p:nvSpPr>
        <p:spPr>
          <a:xfrm rot="18900000">
            <a:off x="67433" y="487639"/>
            <a:ext cx="72341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ROWS</a:t>
            </a:r>
          </a:p>
        </p:txBody>
      </p:sp>
      <p:sp>
        <p:nvSpPr>
          <p:cNvPr id="506" name="TextBox 10"/>
          <p:cNvSpPr txBox="1"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07" name="TextBox 11"/>
          <p:cNvSpPr txBox="1"/>
          <p:nvPr/>
        </p:nvSpPr>
        <p:spPr>
          <a:xfrm>
            <a:off x="298976" y="3088017"/>
            <a:ext cx="5344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508" name="TextBox 13"/>
          <p:cNvSpPr txBox="1"/>
          <p:nvPr/>
        </p:nvSpPr>
        <p:spPr>
          <a:xfrm>
            <a:off x="253556" y="4955457"/>
            <a:ext cx="53444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1***</a:t>
            </a:r>
          </a:p>
        </p:txBody>
      </p:sp>
      <p:sp>
        <p:nvSpPr>
          <p:cNvPr id="509" name="TextBox 14"/>
          <p:cNvSpPr txBox="1"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10" name="TextBox 15"/>
          <p:cNvSpPr txBox="1"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Rectangle 3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7" name="Rectangle 4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8" name="Rectangle 5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9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0" name="Rectangle 7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1" name="Rectangle 8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2" name="Rectangle 9"/>
          <p:cNvSpPr/>
          <p:nvPr/>
        </p:nvSpPr>
        <p:spPr>
          <a:xfrm>
            <a:off x="1219200" y="749261"/>
            <a:ext cx="6781800" cy="58909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3" name="Rectangle 10"/>
          <p:cNvSpPr/>
          <p:nvPr/>
        </p:nvSpPr>
        <p:spPr>
          <a:xfrm>
            <a:off x="1234439" y="6006219"/>
            <a:ext cx="6781801" cy="58909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4" name="TextBox 11"/>
          <p:cNvSpPr txBox="1"/>
          <p:nvPr/>
        </p:nvSpPr>
        <p:spPr>
          <a:xfrm rot="18900000">
            <a:off x="-127127" y="481006"/>
            <a:ext cx="11258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COLUMNS</a:t>
            </a:r>
          </a:p>
        </p:txBody>
      </p:sp>
      <p:sp>
        <p:nvSpPr>
          <p:cNvPr id="525" name="TextBox 13"/>
          <p:cNvSpPr txBox="1"/>
          <p:nvPr/>
        </p:nvSpPr>
        <p:spPr>
          <a:xfrm>
            <a:off x="606485" y="1057010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26" name="TextBox 14"/>
          <p:cNvSpPr txBox="1"/>
          <p:nvPr/>
        </p:nvSpPr>
        <p:spPr>
          <a:xfrm>
            <a:off x="590213" y="3088017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527" name="TextBox 16"/>
          <p:cNvSpPr txBox="1"/>
          <p:nvPr/>
        </p:nvSpPr>
        <p:spPr>
          <a:xfrm>
            <a:off x="599803" y="6191582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28" name="TextBox 17"/>
          <p:cNvSpPr txBox="1"/>
          <p:nvPr/>
        </p:nvSpPr>
        <p:spPr>
          <a:xfrm>
            <a:off x="8401246" y="6122928"/>
            <a:ext cx="7316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1200"/>
            </a:lvl1pPr>
          </a:lstStyle>
          <a:p>
            <a:pPr/>
            <a:r>
              <a:t>Total Not relevant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0"/>
            <a:ext cx="9149871" cy="6863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33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Rectangle 3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5" name="Rectangle 4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6" name="Rectangle 5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8" name="Rectangle 7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9" name="Rectangle 8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0" name="Rectangle 9"/>
          <p:cNvSpPr/>
          <p:nvPr/>
        </p:nvSpPr>
        <p:spPr>
          <a:xfrm>
            <a:off x="5195235" y="1524000"/>
            <a:ext cx="2805765" cy="990600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1" name="Rectangle 10"/>
          <p:cNvSpPr/>
          <p:nvPr/>
        </p:nvSpPr>
        <p:spPr>
          <a:xfrm>
            <a:off x="5164756" y="2597319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2" name="Rectangle 11"/>
          <p:cNvSpPr/>
          <p:nvPr/>
        </p:nvSpPr>
        <p:spPr>
          <a:xfrm>
            <a:off x="5195235" y="3878558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3" name="Rectangle 13"/>
          <p:cNvSpPr/>
          <p:nvPr/>
        </p:nvSpPr>
        <p:spPr>
          <a:xfrm>
            <a:off x="5235876" y="5022679"/>
            <a:ext cx="2805765" cy="387522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4" name="TextBox 15"/>
          <p:cNvSpPr txBox="1"/>
          <p:nvPr/>
        </p:nvSpPr>
        <p:spPr>
          <a:xfrm rot="18900000">
            <a:off x="8252644" y="329660"/>
            <a:ext cx="72341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/>
            </a:pPr>
            <a:r>
              <a:t>SUB-</a:t>
            </a:r>
          </a:p>
          <a:p>
            <a:pPr algn="ctr">
              <a:defRPr b="1"/>
            </a:pPr>
            <a:r>
              <a:t>ROWS</a:t>
            </a:r>
          </a:p>
        </p:txBody>
      </p:sp>
      <p:sp>
        <p:nvSpPr>
          <p:cNvPr id="545" name="TextBox 18"/>
          <p:cNvSpPr txBox="1"/>
          <p:nvPr/>
        </p:nvSpPr>
        <p:spPr>
          <a:xfrm>
            <a:off x="8409271" y="1834633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46" name="TextBox 19"/>
          <p:cNvSpPr txBox="1"/>
          <p:nvPr/>
        </p:nvSpPr>
        <p:spPr>
          <a:xfrm>
            <a:off x="8409271" y="2920685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47" name="TextBox 20"/>
          <p:cNvSpPr txBox="1"/>
          <p:nvPr/>
        </p:nvSpPr>
        <p:spPr>
          <a:xfrm>
            <a:off x="8409271" y="4021975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48" name="TextBox 21"/>
          <p:cNvSpPr txBox="1"/>
          <p:nvPr/>
        </p:nvSpPr>
        <p:spPr>
          <a:xfrm>
            <a:off x="8409271" y="5040867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49" name="TextBox 22"/>
          <p:cNvSpPr txBox="1"/>
          <p:nvPr/>
        </p:nvSpPr>
        <p:spPr>
          <a:xfrm>
            <a:off x="8401246" y="5815152"/>
            <a:ext cx="731615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4000"/>
            </a:pPr>
            <a:r>
              <a:t>4</a:t>
            </a:r>
          </a:p>
          <a:p>
            <a:pPr algn="ctr">
              <a:defRPr b="1"/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5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Rectangle 3"/>
          <p:cNvSpPr/>
          <p:nvPr/>
        </p:nvSpPr>
        <p:spPr>
          <a:xfrm>
            <a:off x="1066800" y="653853"/>
            <a:ext cx="7010400" cy="717747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6" name="Rectangle 4"/>
          <p:cNvSpPr/>
          <p:nvPr/>
        </p:nvSpPr>
        <p:spPr>
          <a:xfrm>
            <a:off x="1066800" y="1417665"/>
            <a:ext cx="7010400" cy="3535335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7" name="Rectangle 5"/>
          <p:cNvSpPr/>
          <p:nvPr/>
        </p:nvSpPr>
        <p:spPr>
          <a:xfrm>
            <a:off x="959601" y="5035718"/>
            <a:ext cx="7190073" cy="603083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8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9" name="Rectangle 7"/>
          <p:cNvSpPr/>
          <p:nvPr/>
        </p:nvSpPr>
        <p:spPr>
          <a:xfrm>
            <a:off x="5195235" y="1454320"/>
            <a:ext cx="2805765" cy="410828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0" name="Rectangle 8"/>
          <p:cNvSpPr/>
          <p:nvPr/>
        </p:nvSpPr>
        <p:spPr>
          <a:xfrm>
            <a:off x="959601" y="5926180"/>
            <a:ext cx="7190073" cy="93182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1" name="Rectangle 9"/>
          <p:cNvSpPr/>
          <p:nvPr/>
        </p:nvSpPr>
        <p:spPr>
          <a:xfrm>
            <a:off x="5195235" y="1524000"/>
            <a:ext cx="2805765" cy="990600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2" name="Rectangle 10"/>
          <p:cNvSpPr/>
          <p:nvPr/>
        </p:nvSpPr>
        <p:spPr>
          <a:xfrm>
            <a:off x="5164756" y="2597319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3" name="Rectangle 11"/>
          <p:cNvSpPr/>
          <p:nvPr/>
        </p:nvSpPr>
        <p:spPr>
          <a:xfrm>
            <a:off x="5195235" y="3878558"/>
            <a:ext cx="2805765" cy="990601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4" name="Rectangle 13"/>
          <p:cNvSpPr/>
          <p:nvPr/>
        </p:nvSpPr>
        <p:spPr>
          <a:xfrm>
            <a:off x="5235876" y="5022679"/>
            <a:ext cx="2805765" cy="387522"/>
          </a:xfrm>
          <a:prstGeom prst="rect">
            <a:avLst/>
          </a:prstGeom>
          <a:solidFill>
            <a:schemeClr val="accent2">
              <a:alpha val="78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5" name="Rectangle 15"/>
          <p:cNvSpPr/>
          <p:nvPr/>
        </p:nvSpPr>
        <p:spPr>
          <a:xfrm>
            <a:off x="5371698" y="1533066"/>
            <a:ext cx="1295401" cy="3476573"/>
          </a:xfrm>
          <a:prstGeom prst="rect">
            <a:avLst/>
          </a:prstGeom>
          <a:solidFill>
            <a:srgbClr val="44546A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6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rgbClr val="44546A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7" name="Rectangle 18"/>
          <p:cNvSpPr/>
          <p:nvPr/>
        </p:nvSpPr>
        <p:spPr>
          <a:xfrm>
            <a:off x="5371698" y="5032502"/>
            <a:ext cx="2629302" cy="410724"/>
          </a:xfrm>
          <a:prstGeom prst="rect">
            <a:avLst/>
          </a:prstGeom>
          <a:solidFill>
            <a:srgbClr val="44546A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8" name="TextBox 19"/>
          <p:cNvSpPr txBox="1"/>
          <p:nvPr/>
        </p:nvSpPr>
        <p:spPr>
          <a:xfrm rot="18900000">
            <a:off x="8040918" y="329660"/>
            <a:ext cx="1125809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/>
            </a:pPr>
            <a:r>
              <a:t>SUB-</a:t>
            </a:r>
          </a:p>
          <a:p>
            <a:pPr algn="ctr">
              <a:defRPr b="1"/>
            </a:pPr>
            <a:r>
              <a:t>COLUMNS</a:t>
            </a:r>
          </a:p>
        </p:txBody>
      </p:sp>
      <p:sp>
        <p:nvSpPr>
          <p:cNvPr id="569" name="TextBox 22"/>
          <p:cNvSpPr txBox="1"/>
          <p:nvPr/>
        </p:nvSpPr>
        <p:spPr>
          <a:xfrm>
            <a:off x="8409271" y="2920685"/>
            <a:ext cx="23808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570" name="TextBox 23"/>
          <p:cNvSpPr txBox="1"/>
          <p:nvPr/>
        </p:nvSpPr>
        <p:spPr>
          <a:xfrm>
            <a:off x="8391910" y="5073894"/>
            <a:ext cx="2380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Flowchart: Process 12"/>
          <p:cNvSpPr/>
          <p:nvPr/>
        </p:nvSpPr>
        <p:spPr>
          <a:xfrm>
            <a:off x="0" y="-1"/>
            <a:ext cx="9144000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575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TextBox 3"/>
          <p:cNvSpPr txBox="1"/>
          <p:nvPr/>
        </p:nvSpPr>
        <p:spPr>
          <a:xfrm rot="18900000">
            <a:off x="-29984" y="460492"/>
            <a:ext cx="97255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609600"/>
            <a:ext cx="5715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Grid Design with Bootstrap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More Genius Time!</a:t>
            </a:r>
          </a:p>
        </p:txBody>
      </p:sp>
      <p:sp>
        <p:nvSpPr>
          <p:cNvPr id="587" name="Shape 70"/>
          <p:cNvSpPr txBox="1"/>
          <p:nvPr/>
        </p:nvSpPr>
        <p:spPr>
          <a:xfrm>
            <a:off x="-5871" y="783752"/>
            <a:ext cx="9149872" cy="71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This is a fairly “tricky”… </a:t>
            </a:r>
            <a:r>
              <a:rPr b="1"/>
              <a:t>but VERY IMPORTANT topic.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8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8972" y="1981200"/>
            <a:ext cx="5279903" cy="3521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Bootstrap Grid</a:t>
            </a:r>
          </a:p>
        </p:txBody>
      </p:sp>
      <p:pic>
        <p:nvPicPr>
          <p:cNvPr id="59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150257"/>
            <a:ext cx="5395685" cy="4940425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Content Placeholder 2"/>
          <p:cNvSpPr txBox="1"/>
          <p:nvPr/>
        </p:nvSpPr>
        <p:spPr>
          <a:xfrm>
            <a:off x="5548084" y="1524000"/>
            <a:ext cx="3443516" cy="434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  <a:r>
              <a:t>Bootstrap lets you organize content based on the “number of columns” a div spans – out of a total 12 columns. 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55498">
              <a:lnSpc>
                <a:spcPct val="90000"/>
              </a:lnSpc>
              <a:spcBef>
                <a:spcPts val="400"/>
              </a:spcBef>
              <a:defRPr b="1" sz="1782">
                <a:latin typeface="Arial"/>
                <a:ea typeface="Arial"/>
                <a:cs typeface="Arial"/>
                <a:sym typeface="Arial"/>
              </a:defRPr>
            </a:pPr>
            <a:r>
              <a:t>Example: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  <a:r>
              <a:t>&lt;div class="col-md-12"&gt;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  <a:r>
              <a:t>(Spans full width)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  <a:r>
              <a:t>&lt;div class="col-md-4"&gt;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  <a:r>
              <a:t>(Spans 1/3 of full width)</a:t>
            </a:r>
            <a:endParaRPr sz="1944"/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55498">
              <a:lnSpc>
                <a:spcPct val="90000"/>
              </a:lnSpc>
              <a:spcBef>
                <a:spcPts val="400"/>
              </a:spcBef>
              <a:defRPr sz="1782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Bootstrap Grids</a:t>
            </a:r>
          </a:p>
        </p:txBody>
      </p:sp>
      <p:sp>
        <p:nvSpPr>
          <p:cNvPr id="597" name="Content Placeholder 2"/>
          <p:cNvSpPr txBox="1"/>
          <p:nvPr/>
        </p:nvSpPr>
        <p:spPr>
          <a:xfrm>
            <a:off x="304800" y="798992"/>
            <a:ext cx="868680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Every Bootstrap Grid is made up of…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containers</a:t>
            </a:r>
            <a:r>
              <a:rPr b="0"/>
              <a:t> - which wrap around the entire grid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rows</a:t>
            </a:r>
            <a:r>
              <a:rPr b="0"/>
              <a:t> - which are defined first and are just rows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columns </a:t>
            </a:r>
            <a:r>
              <a:rPr b="0"/>
              <a:t>- which are defined within rows and specify the columns. The sum total of all columns within a row </a:t>
            </a:r>
            <a:r>
              <a:rPr u="sng"/>
              <a:t>must </a:t>
            </a:r>
            <a:r>
              <a:rPr b="0"/>
              <a:t>add up to 12. 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Each of these elements is implemented by creating a </a:t>
            </a:r>
            <a:r>
              <a:rPr b="1"/>
              <a:t>div</a:t>
            </a:r>
            <a:r>
              <a:t> with a specific class name.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Columns</a:t>
            </a:r>
          </a:p>
        </p:txBody>
      </p:sp>
      <p:sp>
        <p:nvSpPr>
          <p:cNvPr id="600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1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2" name="Rectangle 8"/>
          <p:cNvSpPr/>
          <p:nvPr/>
        </p:nvSpPr>
        <p:spPr>
          <a:xfrm>
            <a:off x="3124200" y="1935144"/>
            <a:ext cx="1371600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3" name="Rectangle 9"/>
          <p:cNvSpPr/>
          <p:nvPr/>
        </p:nvSpPr>
        <p:spPr>
          <a:xfrm>
            <a:off x="1650022" y="1935144"/>
            <a:ext cx="1371601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4" name="Rectangle 10"/>
          <p:cNvSpPr/>
          <p:nvPr/>
        </p:nvSpPr>
        <p:spPr>
          <a:xfrm>
            <a:off x="6069622" y="1935144"/>
            <a:ext cx="1371601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5" name="Rectangle 11"/>
          <p:cNvSpPr/>
          <p:nvPr/>
        </p:nvSpPr>
        <p:spPr>
          <a:xfrm>
            <a:off x="4595445" y="1935144"/>
            <a:ext cx="1371601" cy="3627457"/>
          </a:xfrm>
          <a:prstGeom prst="rect">
            <a:avLst/>
          </a:prstGeom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6" name="Rectangle 21"/>
          <p:cNvSpPr txBox="1"/>
          <p:nvPr/>
        </p:nvSpPr>
        <p:spPr>
          <a:xfrm>
            <a:off x="335781" y="743634"/>
            <a:ext cx="5105401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</a:t>
            </a:r>
          </a:p>
        </p:txBody>
      </p:sp>
      <p:sp>
        <p:nvSpPr>
          <p:cNvPr id="607" name="Rectangle 22"/>
          <p:cNvSpPr txBox="1"/>
          <p:nvPr/>
        </p:nvSpPr>
        <p:spPr>
          <a:xfrm>
            <a:off x="793400" y="1378052"/>
            <a:ext cx="5105401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Row #1</a:t>
            </a:r>
          </a:p>
        </p:txBody>
      </p:sp>
      <p:sp>
        <p:nvSpPr>
          <p:cNvPr id="608" name="Rectangle 23"/>
          <p:cNvSpPr txBox="1"/>
          <p:nvPr/>
        </p:nvSpPr>
        <p:spPr>
          <a:xfrm>
            <a:off x="1801586" y="2024383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Column#1</a:t>
            </a:r>
          </a:p>
        </p:txBody>
      </p:sp>
      <p:sp>
        <p:nvSpPr>
          <p:cNvPr id="609" name="Rectangle 24"/>
          <p:cNvSpPr txBox="1"/>
          <p:nvPr/>
        </p:nvSpPr>
        <p:spPr>
          <a:xfrm>
            <a:off x="3189304" y="2033415"/>
            <a:ext cx="1135883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Column#2</a:t>
            </a:r>
          </a:p>
        </p:txBody>
      </p:sp>
      <p:sp>
        <p:nvSpPr>
          <p:cNvPr id="610" name="Rectangle 25"/>
          <p:cNvSpPr txBox="1"/>
          <p:nvPr/>
        </p:nvSpPr>
        <p:spPr>
          <a:xfrm>
            <a:off x="4705141" y="2057279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Column#3</a:t>
            </a:r>
          </a:p>
        </p:txBody>
      </p:sp>
      <p:sp>
        <p:nvSpPr>
          <p:cNvPr id="611" name="Rectangle 26"/>
          <p:cNvSpPr txBox="1"/>
          <p:nvPr/>
        </p:nvSpPr>
        <p:spPr>
          <a:xfrm>
            <a:off x="6118609" y="2057279"/>
            <a:ext cx="113588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14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615" name="TextBox 4"/>
          <p:cNvSpPr txBox="1"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your neighbors and explain to one another: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relationship between </a:t>
            </a:r>
            <a:r>
              <a:rPr b="1"/>
              <a:t>containers</a:t>
            </a:r>
            <a:r>
              <a:t>, </a:t>
            </a:r>
            <a:r>
              <a:rPr b="1"/>
              <a:t>rows</a:t>
            </a:r>
            <a:r>
              <a:t>, and </a:t>
            </a:r>
            <a:r>
              <a:rPr b="1"/>
              <a:t>columns</a:t>
            </a:r>
            <a:r>
              <a:t>. (Draw it on a piece of paper for them)</a:t>
            </a:r>
          </a:p>
          <a:p>
            <a:pPr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  The syntax for each.</a:t>
            </a:r>
          </a:p>
          <a:p>
            <a:pPr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  The specific syntax details for columns.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Coding Grids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620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(quickgrid.html | 2-InstructorGrids)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6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79" y="763230"/>
            <a:ext cx="8564932" cy="5027971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Content Placeholder 2"/>
          <p:cNvSpPr txBox="1"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 the rows, columns (col-lg-6), and containers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6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79" y="763230"/>
            <a:ext cx="8564932" cy="5027971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Content Placeholder 2"/>
          <p:cNvSpPr txBox="1"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 the rows, columns (col-lg-6), and containers</a:t>
            </a:r>
          </a:p>
        </p:txBody>
      </p:sp>
      <p:pic>
        <p:nvPicPr>
          <p:cNvPr id="62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744" y="2133600"/>
            <a:ext cx="8382001" cy="191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Containers</a:t>
            </a:r>
          </a:p>
        </p:txBody>
      </p:sp>
      <p:pic>
        <p:nvPicPr>
          <p:cNvPr id="63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01" y="2438400"/>
            <a:ext cx="8956000" cy="160583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Content Placeholder 2"/>
          <p:cNvSpPr txBox="1"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“Containers” are like the box that the entire grid sits inside.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Rows</a:t>
            </a:r>
          </a:p>
        </p:txBody>
      </p:sp>
      <p:sp>
        <p:nvSpPr>
          <p:cNvPr id="636" name="Content Placeholder 2"/>
          <p:cNvSpPr txBox="1"/>
          <p:nvPr/>
        </p:nvSpPr>
        <p:spPr>
          <a:xfrm>
            <a:off x="443344" y="5864504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“Rows” are like the rows we talked about earlier.</a:t>
            </a:r>
          </a:p>
        </p:txBody>
      </p:sp>
      <p:pic>
        <p:nvPicPr>
          <p:cNvPr id="63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Columns</a:t>
            </a:r>
          </a:p>
        </p:txBody>
      </p:sp>
      <p:sp>
        <p:nvSpPr>
          <p:cNvPr id="640" name="Content Placeholder 2"/>
          <p:cNvSpPr txBox="1"/>
          <p:nvPr/>
        </p:nvSpPr>
        <p:spPr>
          <a:xfrm>
            <a:off x="433184" y="4805650"/>
            <a:ext cx="8229601" cy="1315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“Columns” fit inside of rows. Note the syntax: col-sz-#</a:t>
            </a:r>
            <a:endParaRPr sz="2400"/>
          </a:p>
          <a:p>
            <a: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Col</a:t>
            </a:r>
            <a:r>
              <a:rPr b="0"/>
              <a:t> = column</a:t>
            </a:r>
            <a:endParaRPr sz="2400"/>
          </a:p>
          <a:p>
            <a:pPr algn="ctr" defTabSz="685800">
              <a:spcBef>
                <a:spcPts val="4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1"/>
              <a:t>sz</a:t>
            </a:r>
            <a:r>
              <a:t> = viewing size (in this case: medium)</a:t>
            </a:r>
            <a:endParaRPr sz="2400"/>
          </a:p>
          <a:p>
            <a: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#</a:t>
            </a:r>
            <a:r>
              <a:rPr b="0"/>
              <a:t> = number of “columns taken” out of 12. (in this case 4 of 12)</a:t>
            </a:r>
          </a:p>
        </p:txBody>
      </p:sp>
      <p:pic>
        <p:nvPicPr>
          <p:cNvPr id="64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0" y="806526"/>
            <a:ext cx="5638800" cy="3869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644" name="Straight Connector 3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5" name="TextBox 4"/>
          <p:cNvSpPr txBox="1"/>
          <p:nvPr/>
        </p:nvSpPr>
        <p:spPr>
          <a:xfrm>
            <a:off x="304800" y="914399"/>
            <a:ext cx="8686800" cy="505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Bootstrap, create a layout that looks like the one shown on the next screen.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Spend some time prior to coding to draw out the grid layout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Count the number of rows and columns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use the bootstrap grid syntax to code it out.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when you are done.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Ipsum Generator: </a:t>
            </a:r>
            <a:r>
              <a:rPr u="sng">
                <a:solidFill>
                  <a:srgbClr val="0563C1"/>
                </a:solidFill>
              </a:rPr>
              <a:t>http://www.lipsum.com/</a:t>
            </a:r>
            <a: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64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14" y="1213570"/>
            <a:ext cx="8833330" cy="3912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240" name="Content Placeholder 2"/>
          <p:cNvSpPr txBox="1"/>
          <p:nvPr/>
        </p:nvSpPr>
        <p:spPr>
          <a:xfrm>
            <a:off x="457200" y="1143000"/>
            <a:ext cx="83820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Students will use the </a:t>
            </a:r>
            <a:r>
              <a:rPr b="1"/>
              <a:t>Bootstrap CSS Framework </a:t>
            </a:r>
            <a:r>
              <a:t>to create layouts</a:t>
            </a: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Students will learn to use </a:t>
            </a:r>
            <a:r>
              <a:rPr b="1"/>
              <a:t>media queries </a:t>
            </a:r>
            <a:r>
              <a:t>for mobile responsive websites</a:t>
            </a: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Students will learn to use the </a:t>
            </a:r>
            <a:r>
              <a:rPr b="1"/>
              <a:t>meta</a:t>
            </a:r>
            <a:r>
              <a:t> tag to make sure all devices are displaying web pages optimally for their </a:t>
            </a:r>
            <a:r>
              <a:rPr b="1"/>
              <a:t>viewport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Building Bootstrap Layouts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65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(InClass-DemoLayout.html | 4-InstructorLayout)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656" name="TextBox 3"/>
          <p:cNvSpPr txBox="1"/>
          <p:nvPr/>
        </p:nvSpPr>
        <p:spPr>
          <a:xfrm>
            <a:off x="304800" y="914399"/>
            <a:ext cx="8686800" cy="475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in pairs and using Bootstrap make the following design.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 sure to note the: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Grid Layout </a:t>
            </a: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Navbar</a:t>
            </a:r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Sidebar </a:t>
            </a:r>
            <a:r>
              <a:rPr b="1"/>
              <a:t>panel</a:t>
            </a:r>
            <a:endParaRPr b="1"/>
          </a:p>
          <a:p>
            <a:pPr marL="342900" indent="-3429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Thumbnail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Additional details will be sent to you via slack.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20" y="914400"/>
            <a:ext cx="8825560" cy="3537147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Title 3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Common Questions</a:t>
            </a:r>
          </a:p>
        </p:txBody>
      </p:sp>
      <p:sp>
        <p:nvSpPr>
          <p:cNvPr id="662" name="Content Placeholder 2"/>
          <p:cNvSpPr txBox="1"/>
          <p:nvPr/>
        </p:nvSpPr>
        <p:spPr>
          <a:xfrm>
            <a:off x="304800" y="798992"/>
            <a:ext cx="8686801" cy="5525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1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Can I reverse the order (i.e. rows inside columns)? </a:t>
            </a:r>
            <a:br/>
            <a:r>
              <a:rPr b="0"/>
              <a:t>Not usually. Columns should go inside of rows. Though, you can create sub-rows inside of columns. But those columns would still need to be inside of a row of their own.</a:t>
            </a:r>
            <a:endParaRPr sz="2400"/>
          </a:p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Can I just avoid having a container? </a:t>
            </a:r>
            <a:br/>
            <a:r>
              <a:rPr b="0"/>
              <a:t>You could… But it will mess things up. Just throw in a container.</a:t>
            </a:r>
            <a:br>
              <a:rPr b="0"/>
            </a:br>
          </a:p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What if I have columns that go past 12?</a:t>
            </a:r>
            <a:br/>
            <a:r>
              <a:rPr b="0"/>
              <a:t>Then your bootstrap grid won’t behave as expected. Don’t go past 12.</a:t>
            </a:r>
            <a:endParaRPr sz="2400"/>
          </a:p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2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lnSpc>
                <a:spcPct val="90000"/>
              </a:lnSpc>
              <a:spcBef>
                <a:spcPts val="500"/>
              </a:spcBef>
              <a:buSzPct val="100000"/>
              <a:buAutoNum type="arabicPeriod" startAt="4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What if I don’t add up to 12?</a:t>
            </a:r>
            <a:br/>
            <a:r>
              <a:rPr b="0"/>
              <a:t>Nothing. You will have empty space at the end. But be careful, because the next column you add in this row will fill up the empty space (sometimes without your intention).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2623" y="0"/>
            <a:ext cx="9669244" cy="6897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Mobile Responsive (HW)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70"/>
          <p:cNvSpPr txBox="1"/>
          <p:nvPr/>
        </p:nvSpPr>
        <p:spPr>
          <a:xfrm>
            <a:off x="-5871" y="783752"/>
            <a:ext cx="9149872" cy="710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This next section matters a lot for your </a:t>
            </a:r>
            <a:r>
              <a:rPr u="sng"/>
              <a:t>homework</a:t>
            </a:r>
            <a:endParaRPr b="1" u="sng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6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2972" y="2133600"/>
            <a:ext cx="3412185" cy="3417278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Still No Facebook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Rectangle 4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Media Queries</a:t>
            </a:r>
          </a:p>
        </p:txBody>
      </p:sp>
      <p:sp>
        <p:nvSpPr>
          <p:cNvPr id="673" name="Content Placeholder 2"/>
          <p:cNvSpPr txBox="1"/>
          <p:nvPr/>
        </p:nvSpPr>
        <p:spPr>
          <a:xfrm>
            <a:off x="304800" y="798992"/>
            <a:ext cx="868680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Media Queries</a:t>
            </a:r>
            <a:r>
              <a:rPr b="0"/>
              <a:t> define how CSS styles are applied in relation to the characteristics of the device viewport.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Through media queries we can change the way a web page is displayed based on width, height, orientation, and even media type (screen, paper, braille, etc).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Bootstrap extensively uses media queries under the hood to help you create mobile responsive websites.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But remember! Media queries must be declared last.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676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(6-InstructorMedia)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Focus!</a:t>
            </a:r>
          </a:p>
        </p:txBody>
      </p:sp>
      <p:sp>
        <p:nvSpPr>
          <p:cNvPr id="243" name="Rectangle 5"/>
          <p:cNvSpPr txBox="1"/>
          <p:nvPr/>
        </p:nvSpPr>
        <p:spPr>
          <a:xfrm>
            <a:off x="2846289" y="5652847"/>
            <a:ext cx="3603834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stuff is important…</a:t>
            </a:r>
          </a:p>
        </p:txBody>
      </p:sp>
      <p:pic>
        <p:nvPicPr>
          <p:cNvPr id="2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</a:t>
            </a:r>
          </a:p>
        </p:txBody>
      </p:sp>
      <p:pic>
        <p:nvPicPr>
          <p:cNvPr id="67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68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3" name="TextBox 3"/>
          <p:cNvSpPr txBox="1"/>
          <p:nvPr/>
        </p:nvSpPr>
        <p:spPr>
          <a:xfrm>
            <a:off x="304800" y="914400"/>
            <a:ext cx="868680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Explain to your partner what the following CSS code does: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6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687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8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Build your own mobile responsive HTML /CSS page using media queries.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Just follow the steps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</a:t>
            </a:r>
          </a:p>
        </p:txBody>
      </p:sp>
      <p:sp>
        <p:nvSpPr>
          <p:cNvPr id="691" name="Content Placeholder 2"/>
          <p:cNvSpPr txBox="1"/>
          <p:nvPr/>
        </p:nvSpPr>
        <p:spPr>
          <a:xfrm>
            <a:off x="304800" y="798992"/>
            <a:ext cx="868680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 Viewport </a:t>
            </a:r>
            <a:r>
              <a:rPr b="0"/>
              <a:t>refers to the display being used to view the website.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By default, mobile devices with small screen, high resolution viewports may render content at a typical desktop screen ratio (scaled down at the smaller screen size).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ustomShape 1"/>
          <p:cNvSpPr txBox="1"/>
          <p:nvPr/>
        </p:nvSpPr>
        <p:spPr>
          <a:xfrm>
            <a:off x="304919" y="97919"/>
            <a:ext cx="5105162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</a:t>
            </a:r>
          </a:p>
        </p:txBody>
      </p:sp>
      <p:pic>
        <p:nvPicPr>
          <p:cNvPr id="6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320" y="842400"/>
            <a:ext cx="3047761" cy="5409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680" y="842400"/>
            <a:ext cx="3047761" cy="5409721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ustomShape 2"/>
          <p:cNvSpPr txBox="1"/>
          <p:nvPr/>
        </p:nvSpPr>
        <p:spPr>
          <a:xfrm rot="16200000">
            <a:off x="-1738367" y="2334765"/>
            <a:ext cx="5105161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Viewport Content Scaling</a:t>
            </a:r>
          </a:p>
        </p:txBody>
      </p:sp>
      <p:sp>
        <p:nvSpPr>
          <p:cNvPr id="697" name="CustomShape 3"/>
          <p:cNvSpPr txBox="1"/>
          <p:nvPr/>
        </p:nvSpPr>
        <p:spPr>
          <a:xfrm rot="16200000">
            <a:off x="2912591" y="2334765"/>
            <a:ext cx="5105161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Yes Viewport Content Scaling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Rectangle 2"/>
          <p:cNvSpPr txBox="1"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Inclusion</a:t>
            </a:r>
          </a:p>
        </p:txBody>
      </p:sp>
      <p:pic>
        <p:nvPicPr>
          <p:cNvPr id="70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80" y="1828800"/>
            <a:ext cx="8122921" cy="296954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Content Placeholder 2"/>
          <p:cNvSpPr txBox="1"/>
          <p:nvPr/>
        </p:nvSpPr>
        <p:spPr>
          <a:xfrm>
            <a:off x="304799" y="1219421"/>
            <a:ext cx="5245498" cy="607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Just include this line in the head </a:t>
            </a:r>
          </a:p>
        </p:txBody>
      </p:sp>
      <p:sp>
        <p:nvSpPr>
          <p:cNvPr id="702" name="Content Placeholder 2"/>
          <p:cNvSpPr txBox="1"/>
          <p:nvPr/>
        </p:nvSpPr>
        <p:spPr>
          <a:xfrm>
            <a:off x="234752" y="2693116"/>
            <a:ext cx="8528248" cy="109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then include a variety of @media queries for various sized screens.</a:t>
            </a:r>
          </a:p>
        </p:txBody>
      </p:sp>
      <p:pic>
        <p:nvPicPr>
          <p:cNvPr id="70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280" y="4121979"/>
            <a:ext cx="6391276" cy="695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280" y="5150906"/>
            <a:ext cx="6638926" cy="438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7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708" name="TextBox 4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Spend the next few moments on the site viewportemulator.com and visit your favorite websites using various viewports.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Notice how the sites change display wise.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269308" cy="701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Extra Challenge </a:t>
            </a:r>
          </a:p>
        </p:txBody>
      </p:sp>
      <p:sp>
        <p:nvSpPr>
          <p:cNvPr id="715" name="Title 1"/>
          <p:cNvSpPr txBox="1"/>
          <p:nvPr/>
        </p:nvSpPr>
        <p:spPr>
          <a:xfrm>
            <a:off x="365846" y="3851911"/>
            <a:ext cx="6457951" cy="663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685800">
              <a:defRPr b="1" i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Permitting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Recap Bootstrap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&gt; YOUR TURN!!</a:t>
            </a:r>
          </a:p>
        </p:txBody>
      </p:sp>
      <p:sp>
        <p:nvSpPr>
          <p:cNvPr id="718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9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around you (and using Bootstrap CSS), create a complex layout of your own.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can use the layout provided to you as a guide, starting point, inspiration, or not at all.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85800"/>
            <a:ext cx="9144000" cy="5322628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